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Pretendard Bold"/>
      <p:bold r:id="rId11"/>
    </p:embeddedFont>
    <p:embeddedFont>
      <p:font typeface="Pretendard Regular"/>
      <p:regular r:id="rId12"/>
    </p:embeddedFont>
    <p:embeddedFont>
      <p:font typeface="Pretendard"/>
      <p:regular r:id="rId13"/>
    </p:embeddedFont>
    <p:embeddedFont>
      <p:font typeface="Pretendard SemiBold"/>
      <p:bold r:id="rId14"/>
    </p:embeddedFont>
    <p:embeddedFont>
      <p:font typeface="Pretendard Light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.fntdata" Type="http://schemas.openxmlformats.org/officeDocument/2006/relationships/font"/><Relationship Id="rId12" Target="fonts/font2.fntdata" Type="http://schemas.openxmlformats.org/officeDocument/2006/relationships/font"/><Relationship Id="rId13" Target="fonts/font3.fntdata" Type="http://schemas.openxmlformats.org/officeDocument/2006/relationships/font"/><Relationship Id="rId14" Target="fonts/font4.fntdata" Type="http://schemas.openxmlformats.org/officeDocument/2006/relationships/font"/><Relationship Id="rId15" Target="fonts/font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png" Type="http://schemas.openxmlformats.org/officeDocument/2006/relationships/image"/><Relationship Id="rId12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680200" y="5753100"/>
            <a:ext cx="4927600" cy="749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959600" y="5753100"/>
            <a:ext cx="43815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2</a:t>
            </a: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차</a:t>
            </a: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-100">
                <a:solidFill>
                  <a:srgbClr val="000000"/>
                </a:solidFill>
                <a:ea typeface="Pretendard Bold"/>
              </a:rPr>
              <a:t>발표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45000" y="3759200"/>
            <a:ext cx="93980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6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81500" y="4191000"/>
            <a:ext cx="95377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9000" b="false" i="false" u="none" strike="noStrike" spc="-100">
                <a:solidFill>
                  <a:srgbClr val="FFFFFF"/>
                </a:solidFill>
                <a:latin typeface="Pretendard Bold"/>
              </a:rPr>
              <a:t>2DGP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09700" y="355600"/>
            <a:ext cx="3175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4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17500"/>
            <a:ext cx="40386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</a:t>
            </a: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 Project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54100" y="3378200"/>
          <a:ext cx="16192500" cy="6629400"/>
        </p:xfrm>
        <a:graphic>
          <a:graphicData uri="http://schemas.openxmlformats.org/drawingml/2006/table">
            <a:tbl>
              <a:tblPr/>
              <a:tblGrid>
                <a:gridCol w="1244600"/>
                <a:gridCol w="1663700"/>
                <a:gridCol w="1663700"/>
                <a:gridCol w="1663700"/>
                <a:gridCol w="1663700"/>
                <a:gridCol w="1663700"/>
                <a:gridCol w="1663700"/>
                <a:gridCol w="1663700"/>
                <a:gridCol w="1663700"/>
                <a:gridCol w="1663700"/>
              </a:tblGrid>
              <a:tr h="292100">
                <a:tc gridSpan="10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8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  <a:tr h="9398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Week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W1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W2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W3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W4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W5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W6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W7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W8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>W9</a:t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1B1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5959"/>
                    </a:solidFill>
                  </a:tcPr>
                </a:tc>
              </a:tr>
              <a:tr h="5397500"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91714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lvl="0">
                        <a:lnSpc>
                          <a:spcPct val="83000"/>
                        </a:lnSpc>
                        <a:defRPr/>
                      </a:pPr>
                      <a:r>
                        <a:rPr lang="en-US" sz="1700" b="false" i="false" u="none" strike="noStrike">
                          <a:solidFill>
                            <a:srgbClr val="FFFFFF"/>
                          </a:solidFill>
                          <a:latin typeface="Pretendard Regular"/>
                        </a:rPr>
                        <a:t/>
                      </a:r>
                      <a:endParaRPr lang="en-US" sz="1100"/>
                    </a:p>
                  </a:txBody>
                  <a:tcPr anchor="ctr" marL="19050" marT="19050" marR="19050" marB="19050">
                    <a:lnL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mpd="sng" algn="ctr" cap="flat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3535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88100" y="16129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개발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상황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289800" y="5194300"/>
            <a:ext cx="16510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298700" y="5194300"/>
            <a:ext cx="16891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915400" y="5194300"/>
            <a:ext cx="49911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3906500" y="5194300"/>
            <a:ext cx="16891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5633700" y="5194300"/>
            <a:ext cx="1612900" cy="1041400"/>
          </a:xfrm>
          <a:prstGeom prst="rect">
            <a:avLst/>
          </a:prstGeom>
          <a:effectLst>
            <a:outerShdw dir="19680000" dist="96687" blurRad="10927">
              <a:srgbClr val="000000">
                <a:alpha val="50000"/>
              </a:srgbClr>
            </a:outerShdw>
          </a:effectLst>
        </p:spPr>
      </p:pic>
      <p:sp>
        <p:nvSpPr>
          <p:cNvPr name="TextBox 16" id="16"/>
          <p:cNvSpPr txBox="true"/>
          <p:nvPr/>
        </p:nvSpPr>
        <p:spPr>
          <a:xfrm rot="0">
            <a:off x="1955800" y="5283200"/>
            <a:ext cx="2374900" cy="444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500" b="false" i="false" u="none" strike="noStrike">
                <a:solidFill>
                  <a:srgbClr val="FFFFFF"/>
                </a:solidFill>
                <a:ea typeface="Pretendard Regular"/>
              </a:rPr>
              <a:t>캐릭터</a:t>
            </a:r>
            <a:r>
              <a:rPr lang="en-US" sz="25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FFFFFF"/>
                </a:solidFill>
                <a:ea typeface="Pretendard Regular"/>
              </a:rPr>
              <a:t>조작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3949700" y="5219700"/>
            <a:ext cx="3327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18" id="18"/>
          <p:cNvSpPr txBox="true"/>
          <p:nvPr/>
        </p:nvSpPr>
        <p:spPr>
          <a:xfrm rot="0">
            <a:off x="4114800" y="5295900"/>
            <a:ext cx="299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아이템</a:t>
            </a: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시스템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72300" y="5245100"/>
            <a:ext cx="21971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맵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구성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902700" y="5245100"/>
            <a:ext cx="50165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몬스터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및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상호작용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728700" y="5219700"/>
            <a:ext cx="19939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음향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효과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935200" y="5257800"/>
            <a:ext cx="2997200" cy="1003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테스팅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및</a:t>
            </a:r>
          </a:p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버그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수정</a:t>
            </a:r>
          </a:p>
        </p:txBody>
      </p:sp>
      <p:pic>
        <p:nvPicPr>
          <p:cNvPr name="Picture 23" id="23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5638800" y="59690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24" id="24"/>
          <p:cNvSpPr txBox="true"/>
          <p:nvPr/>
        </p:nvSpPr>
        <p:spPr>
          <a:xfrm rot="0">
            <a:off x="5321300" y="6019800"/>
            <a:ext cx="22987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Regular"/>
              </a:rPr>
              <a:t>이펙트</a:t>
            </a:r>
          </a:p>
        </p:txBody>
      </p:sp>
      <p:pic>
        <p:nvPicPr>
          <p:cNvPr name="Picture 25" id="2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8915400" y="58928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26" id="26"/>
          <p:cNvSpPr txBox="true"/>
          <p:nvPr/>
        </p:nvSpPr>
        <p:spPr>
          <a:xfrm rot="0">
            <a:off x="8966200" y="5994400"/>
            <a:ext cx="16510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일반</a:t>
            </a: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몬스터</a:t>
            </a:r>
          </a:p>
        </p:txBody>
      </p:sp>
      <p:pic>
        <p:nvPicPr>
          <p:cNvPr name="Picture 27" id="27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591800" y="66167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28" id="28"/>
          <p:cNvSpPr txBox="true"/>
          <p:nvPr/>
        </p:nvSpPr>
        <p:spPr>
          <a:xfrm rot="0">
            <a:off x="10591800" y="6705600"/>
            <a:ext cx="16764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상호</a:t>
            </a: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작용</a:t>
            </a:r>
          </a:p>
        </p:txBody>
      </p:sp>
      <p:pic>
        <p:nvPicPr>
          <p:cNvPr name="Picture 29" id="2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2268200" y="72390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30" id="30"/>
          <p:cNvSpPr txBox="true"/>
          <p:nvPr/>
        </p:nvSpPr>
        <p:spPr>
          <a:xfrm rot="0">
            <a:off x="12242800" y="73279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보스</a:t>
            </a: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FFFFFF"/>
                </a:solidFill>
                <a:ea typeface="Pretendard Regular"/>
              </a:rPr>
              <a:t>몬스터</a:t>
            </a:r>
          </a:p>
        </p:txBody>
      </p:sp>
      <p:pic>
        <p:nvPicPr>
          <p:cNvPr name="Picture 31" id="31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22987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32" id="32"/>
          <p:cNvSpPr txBox="true"/>
          <p:nvPr/>
        </p:nvSpPr>
        <p:spPr>
          <a:xfrm rot="0">
            <a:off x="22733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100%</a:t>
            </a:r>
          </a:p>
        </p:txBody>
      </p:sp>
      <p:pic>
        <p:nvPicPr>
          <p:cNvPr name="Picture 33" id="33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39878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34" id="34"/>
          <p:cNvSpPr txBox="true"/>
          <p:nvPr/>
        </p:nvSpPr>
        <p:spPr>
          <a:xfrm rot="0">
            <a:off x="39624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100%</a:t>
            </a:r>
          </a:p>
        </p:txBody>
      </p:sp>
      <p:pic>
        <p:nvPicPr>
          <p:cNvPr name="Picture 35" id="3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56261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36" id="36"/>
          <p:cNvSpPr txBox="true"/>
          <p:nvPr/>
        </p:nvSpPr>
        <p:spPr>
          <a:xfrm rot="0">
            <a:off x="55880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100%</a:t>
            </a:r>
          </a:p>
        </p:txBody>
      </p:sp>
      <p:pic>
        <p:nvPicPr>
          <p:cNvPr name="Picture 37" id="37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73025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38" id="38"/>
          <p:cNvSpPr txBox="true"/>
          <p:nvPr/>
        </p:nvSpPr>
        <p:spPr>
          <a:xfrm rot="0">
            <a:off x="72771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10 %</a:t>
            </a:r>
          </a:p>
        </p:txBody>
      </p:sp>
      <p:pic>
        <p:nvPicPr>
          <p:cNvPr name="Picture 39" id="3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89916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40" id="40"/>
          <p:cNvSpPr txBox="true"/>
          <p:nvPr/>
        </p:nvSpPr>
        <p:spPr>
          <a:xfrm rot="0">
            <a:off x="89662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-</a:t>
            </a:r>
          </a:p>
        </p:txBody>
      </p:sp>
      <p:pic>
        <p:nvPicPr>
          <p:cNvPr name="Picture 41" id="41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06680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42" id="42"/>
          <p:cNvSpPr txBox="true"/>
          <p:nvPr/>
        </p:nvSpPr>
        <p:spPr>
          <a:xfrm rot="0">
            <a:off x="106426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-</a:t>
            </a:r>
          </a:p>
        </p:txBody>
      </p:sp>
      <p:pic>
        <p:nvPicPr>
          <p:cNvPr name="Picture 43" id="43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23063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44" id="44"/>
          <p:cNvSpPr txBox="true"/>
          <p:nvPr/>
        </p:nvSpPr>
        <p:spPr>
          <a:xfrm rot="0">
            <a:off x="122809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-</a:t>
            </a:r>
          </a:p>
        </p:txBody>
      </p:sp>
      <p:pic>
        <p:nvPicPr>
          <p:cNvPr name="Picture 45" id="45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39954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46" id="46"/>
          <p:cNvSpPr txBox="true"/>
          <p:nvPr/>
        </p:nvSpPr>
        <p:spPr>
          <a:xfrm rot="0">
            <a:off x="139573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-</a:t>
            </a:r>
          </a:p>
        </p:txBody>
      </p:sp>
      <p:pic>
        <p:nvPicPr>
          <p:cNvPr name="Picture 47" id="47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5570200" y="3111500"/>
            <a:ext cx="1676400" cy="546100"/>
          </a:xfrm>
          <a:prstGeom prst="rect">
            <a:avLst/>
          </a:prstGeom>
          <a:effectLst>
            <a:outerShdw dir="19680000" dist="50527" blurRad="2984">
              <a:srgbClr val="000000">
                <a:alpha val="50000"/>
              </a:srgbClr>
            </a:outerShdw>
          </a:effectLst>
        </p:spPr>
      </p:pic>
      <p:sp>
        <p:nvSpPr>
          <p:cNvPr name="TextBox 48" id="48"/>
          <p:cNvSpPr txBox="true"/>
          <p:nvPr/>
        </p:nvSpPr>
        <p:spPr>
          <a:xfrm rot="0">
            <a:off x="15544800" y="3200400"/>
            <a:ext cx="17272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Regular"/>
              </a:rPr>
              <a:t>-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88100" y="16129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개발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일정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수정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286000" y="3162300"/>
            <a:ext cx="13614400" cy="1993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387600" y="3733800"/>
            <a:ext cx="4533900" cy="8509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2349500" y="3886200"/>
            <a:ext cx="4610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70E89F"/>
                </a:solidFill>
                <a:latin typeface="Pretendard Regular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58000" y="3390900"/>
            <a:ext cx="90678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몬스터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및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보스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구현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96100" y="4127500"/>
            <a:ext cx="90678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게임의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주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목적인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전투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시스템을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살리는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방향으로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하여</a:t>
            </a:r>
          </a:p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맵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보다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몬스터를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중시하도록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하였습니다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.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387600" y="5461000"/>
            <a:ext cx="13614400" cy="19939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489200" y="6032500"/>
            <a:ext cx="4533900" cy="8509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2451100" y="6172200"/>
            <a:ext cx="4610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70E89F"/>
                </a:solidFill>
                <a:latin typeface="Pretendard Regular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959600" y="5676900"/>
            <a:ext cx="90678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보스러쉬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형태의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맵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70700" y="6375400"/>
            <a:ext cx="90678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맵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구성을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단순화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하면서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게임에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영향이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크지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않도록</a:t>
            </a:r>
          </a:p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보스방만을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구현하여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보스러쉬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형태처럼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제작하도록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하겠습니다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.</a:t>
            </a:r>
          </a:p>
        </p:txBody>
      </p:sp>
      <p:pic>
        <p:nvPicPr>
          <p:cNvPr name="Picture 20" id="2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324100" y="7772400"/>
            <a:ext cx="13614400" cy="19939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425700" y="8343900"/>
            <a:ext cx="4533900" cy="850900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2387600" y="8483600"/>
            <a:ext cx="46101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70E89F"/>
                </a:solidFill>
                <a:latin typeface="Pretendard Regular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96100" y="7988300"/>
            <a:ext cx="90678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잡몹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처치에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의한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아이템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Light"/>
              </a:rPr>
              <a:t>드롭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34200" y="8737600"/>
            <a:ext cx="90678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원래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목적이었던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맵을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돌아다니며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아이템을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구하는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것이</a:t>
            </a:r>
          </a:p>
          <a:p>
            <a:pPr algn="ctr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불가능해짐에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따라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잡몹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처치시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아이템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드롭으로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시스템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 </a:t>
            </a:r>
            <a:r>
              <a:rPr lang="ko-KR" sz="2700" b="false" i="false" u="none" strike="noStrike">
                <a:solidFill>
                  <a:srgbClr val="FFFFFF"/>
                </a:solidFill>
                <a:ea typeface="Pretendard Light"/>
              </a:rPr>
              <a:t>변경</a:t>
            </a:r>
            <a:r>
              <a:rPr lang="en-US" sz="2700" b="false" i="false" u="none" strike="noStrike">
                <a:solidFill>
                  <a:srgbClr val="FFFFFF"/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416300" y="2146300"/>
            <a:ext cx="11442700" cy="79121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35700" y="10033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커밋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통계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4100" y="1041400"/>
            <a:ext cx="16192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102100" y="5130800"/>
            <a:ext cx="102870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20100" y="317500"/>
            <a:ext cx="1460500" cy="723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3100" y="5130800"/>
            <a:ext cx="10287000" cy="127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992100" y="469900"/>
            <a:ext cx="42799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FFFFFF"/>
                </a:solidFill>
                <a:latin typeface="Pretendard Regular"/>
              </a:rPr>
              <a:t>2024180014 </a:t>
            </a:r>
            <a:r>
              <a:rPr lang="ko-KR" sz="2100" b="false" i="false" u="none" strike="noStrike">
                <a:solidFill>
                  <a:srgbClr val="FFFFFF"/>
                </a:solidFill>
                <a:ea typeface="Pretendard Regular"/>
              </a:rPr>
              <a:t>민현규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44500"/>
            <a:ext cx="50292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Regular"/>
              </a:rPr>
              <a:t>Game Programming 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61300" y="431800"/>
            <a:ext cx="25654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1B1B1B"/>
                </a:solidFill>
                <a:latin typeface="Pretendard Semi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88100" y="4470400"/>
            <a:ext cx="55118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테스트</a:t>
            </a:r>
            <a:r>
              <a:rPr lang="en-US" sz="7200" b="false" i="false" u="none" strike="noStrike" spc="-100">
                <a:solidFill>
                  <a:srgbClr val="70E89F"/>
                </a:solidFill>
                <a:latin typeface="Pretendard Regular"/>
              </a:rPr>
              <a:t> </a:t>
            </a:r>
            <a:r>
              <a:rPr lang="ko-KR" sz="7200" b="false" i="false" u="none" strike="noStrike" spc="-100">
                <a:solidFill>
                  <a:srgbClr val="70E89F"/>
                </a:solidFill>
                <a:ea typeface="Pretendard Regular"/>
              </a:rPr>
              <a:t>플레이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